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310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AE521-F2E8-4D72-8FF2-57D3047E1CEA}" v="10" dt="2025-08-06T02:49:12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25BAE-C40C-4BEE-877A-E6B8D660AE9B}" type="datetimeFigureOut">
              <a:rPr lang="en-NZ" smtClean="0"/>
              <a:t>12/08/2025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E4411-A62E-4AF7-B634-6AD30CD293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107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b="1">
                <a:solidFill>
                  <a:srgbClr val="00B050"/>
                </a:solidFill>
              </a:rPr>
              <a:t>FRAN</a:t>
            </a:r>
          </a:p>
          <a:p>
            <a:r>
              <a:rPr lang="en-NZ" sz="1200" b="1">
                <a:solidFill>
                  <a:srgbClr val="00B050"/>
                </a:solidFill>
              </a:rPr>
              <a:t>Frame up purpose of this session</a:t>
            </a:r>
            <a:endParaRPr lang="en-NZ" sz="1200" b="1">
              <a:solidFill>
                <a:srgbClr val="00B050"/>
              </a:solidFill>
              <a:ea typeface="Calibri"/>
              <a:cs typeface="Calibri"/>
            </a:endParaRPr>
          </a:p>
          <a:p>
            <a:pPr lvl="0"/>
            <a:r>
              <a:rPr lang="en-NZ" sz="1200">
                <a:solidFill>
                  <a:srgbClr val="00B050"/>
                </a:solidFill>
              </a:rPr>
              <a:t>Grow shared understanding of our direction and strategic priorities</a:t>
            </a:r>
            <a:endParaRPr lang="en-NZ" sz="1200">
              <a:solidFill>
                <a:srgbClr val="00B050"/>
              </a:solidFill>
              <a:ea typeface="Calibri"/>
              <a:cs typeface="Calibri"/>
            </a:endParaRPr>
          </a:p>
          <a:p>
            <a:pPr lvl="0"/>
            <a:r>
              <a:rPr lang="en-NZ" sz="1200">
                <a:solidFill>
                  <a:srgbClr val="00B050"/>
                </a:solidFill>
              </a:rPr>
              <a:t>See where our respective roles contribute to and fit within the strategy</a:t>
            </a:r>
            <a:endParaRPr lang="en-NZ" sz="1200">
              <a:solidFill>
                <a:srgbClr val="00B050"/>
              </a:solidFill>
              <a:ea typeface="Calibri"/>
              <a:cs typeface="Calibri"/>
            </a:endParaRPr>
          </a:p>
          <a:p>
            <a:pPr lvl="0"/>
            <a:r>
              <a:rPr lang="en-NZ" sz="1200">
                <a:solidFill>
                  <a:srgbClr val="00B050"/>
                </a:solidFill>
              </a:rPr>
              <a:t>Get excited and feel a sense of ownership about SONZ’s direction &amp; future</a:t>
            </a:r>
            <a:endParaRPr lang="en-NZ" sz="1200">
              <a:solidFill>
                <a:srgbClr val="00B050"/>
              </a:solidFill>
              <a:ea typeface="Calibri"/>
              <a:cs typeface="Calibri"/>
            </a:endParaRPr>
          </a:p>
          <a:p>
            <a:r>
              <a:rPr lang="en-NZ">
                <a:solidFill>
                  <a:srgbClr val="00B050"/>
                </a:solidFill>
              </a:rPr>
              <a:t>Frame up purpose of this session</a:t>
            </a:r>
            <a:endParaRPr lang="en-NZ">
              <a:solidFill>
                <a:srgbClr val="00B050"/>
              </a:solidFill>
              <a:ea typeface="Calibri"/>
              <a:cs typeface="Calibri"/>
            </a:endParaRPr>
          </a:p>
          <a:p>
            <a:r>
              <a:rPr lang="en-NZ">
                <a:solidFill>
                  <a:srgbClr val="00B050"/>
                </a:solidFill>
              </a:rPr>
              <a:t>Grow shared understanding of our direction and strategic priorities</a:t>
            </a:r>
            <a:endParaRPr lang="en-NZ">
              <a:solidFill>
                <a:srgbClr val="00B050"/>
              </a:solidFill>
              <a:ea typeface="Calibri"/>
              <a:cs typeface="Calibri"/>
            </a:endParaRPr>
          </a:p>
          <a:p>
            <a:r>
              <a:rPr lang="en-NZ">
                <a:solidFill>
                  <a:srgbClr val="00B050"/>
                </a:solidFill>
              </a:rPr>
              <a:t>See where our respective roles contribute to and fit within the strategy</a:t>
            </a:r>
            <a:endParaRPr lang="en-NZ">
              <a:solidFill>
                <a:srgbClr val="00B050"/>
              </a:solidFill>
              <a:ea typeface="Calibri"/>
              <a:cs typeface="Calibri"/>
            </a:endParaRPr>
          </a:p>
          <a:p>
            <a:r>
              <a:rPr lang="en-NZ">
                <a:solidFill>
                  <a:srgbClr val="00B050"/>
                </a:solidFill>
              </a:rPr>
              <a:t>Get excited and feel a sense of ownership about SONZ’s direction &amp; future</a:t>
            </a:r>
            <a:endParaRPr lang="en-NZ">
              <a:solidFill>
                <a:srgbClr val="00B050"/>
              </a:solidFill>
              <a:ea typeface="Calibri"/>
              <a:cs typeface="Calibri"/>
            </a:endParaRPr>
          </a:p>
          <a:p>
            <a:r>
              <a:rPr lang="en-NZ">
                <a:solidFill>
                  <a:srgbClr val="00B050"/>
                </a:solidFill>
              </a:rPr>
              <a:t>Workshops some ideas </a:t>
            </a:r>
            <a:endParaRPr lang="en-NZ">
              <a:solidFill>
                <a:srgbClr val="00B050"/>
              </a:solidFill>
              <a:ea typeface="Calibri"/>
              <a:cs typeface="Calibri"/>
            </a:endParaRPr>
          </a:p>
          <a:p>
            <a:endParaRPr lang="en-NZ">
              <a:solidFill>
                <a:srgbClr val="00B050"/>
              </a:solidFill>
              <a:ea typeface="Calibri"/>
              <a:cs typeface="Calibri"/>
            </a:endParaRPr>
          </a:p>
          <a:p>
            <a:endParaRPr lang="en-NZ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B4B2F-0019-C942-9AE2-8EB4A07943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3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>
                <a:solidFill>
                  <a:srgbClr val="FF0000"/>
                </a:solidFill>
                <a:latin typeface="Avenir Next LT Pro" panose="020B0504020202020204" pitchFamily="34" charset="0"/>
              </a:rPr>
              <a:t>Fran to provide slides</a:t>
            </a:r>
            <a:br>
              <a:rPr lang="en-NZ" b="1">
                <a:latin typeface="Avenir Next LT Pro" panose="020B0504020202020204" pitchFamily="34" charset="0"/>
              </a:rPr>
            </a:br>
            <a:r>
              <a:rPr lang="en-NZ" sz="1200">
                <a:latin typeface="Avenir Next LT Pro" panose="020B0504020202020204" pitchFamily="34" charset="0"/>
              </a:rPr>
              <a:t>- Reflections on where we have come from</a:t>
            </a:r>
            <a:br>
              <a:rPr lang="en-NZ" sz="1200">
                <a:latin typeface="Avenir Next LT Pro" panose="020B0504020202020204" pitchFamily="34" charset="0"/>
              </a:rPr>
            </a:br>
            <a:r>
              <a:rPr lang="en-NZ" sz="1200">
                <a:latin typeface="Avenir Next LT Pro" panose="020B0504020202020204" pitchFamily="34" charset="0"/>
              </a:rPr>
              <a:t>- Conversation on what it means</a:t>
            </a:r>
            <a:br>
              <a:rPr lang="en-NZ" sz="1200">
                <a:latin typeface="Avenir Next LT Pro" panose="020B0504020202020204" pitchFamily="34" charset="0"/>
              </a:rPr>
            </a:br>
            <a:br>
              <a:rPr lang="en-NZ" sz="1200">
                <a:latin typeface="Avenir Next LT Pro" panose="020B0504020202020204" pitchFamily="34" charset="0"/>
              </a:rPr>
            </a:br>
            <a:r>
              <a:rPr lang="en-NZ" sz="1200" b="1">
                <a:latin typeface="Avenir Next LT Pro" panose="020B0504020202020204" pitchFamily="34" charset="0"/>
              </a:rPr>
              <a:t>Led by Claire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B4B2F-0019-C942-9AE2-8EB4A07943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72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7553" y="1759304"/>
            <a:ext cx="551361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717471"/>
            <a:ext cx="5513614" cy="1752451"/>
          </a:xfrm>
        </p:spPr>
        <p:txBody>
          <a:bodyPr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842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ion Slide-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029" y="1769707"/>
            <a:ext cx="4256769" cy="1470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441523"/>
            <a:ext cx="5513614" cy="1752451"/>
          </a:xfrm>
        </p:spPr>
        <p:txBody>
          <a:bodyPr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335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alu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029" y="1769707"/>
            <a:ext cx="4256769" cy="1470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441523"/>
            <a:ext cx="5513614" cy="1752451"/>
          </a:xfrm>
        </p:spPr>
        <p:txBody>
          <a:bodyPr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530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029" y="1769707"/>
            <a:ext cx="4256769" cy="1470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441523"/>
            <a:ext cx="5513614" cy="1752451"/>
          </a:xfrm>
        </p:spPr>
        <p:txBody>
          <a:bodyPr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396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811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439353"/>
            <a:ext cx="5465095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1928812"/>
            <a:ext cx="5465095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33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3429000"/>
            <a:ext cx="5369982" cy="18573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4007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620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/ </a:t>
            </a:r>
            <a:r>
              <a:rPr lang="en-US" b="1" err="1">
                <a:latin typeface="Helvetica Neue"/>
                <a:cs typeface="Helvetica Neue"/>
              </a:rPr>
              <a:t>storyful</a:t>
            </a:r>
            <a:r>
              <a:rPr lang="en-US" b="1">
                <a:latin typeface="Helvetica Neue"/>
                <a:cs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2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1888670"/>
            <a:ext cx="5485805" cy="423709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939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029" y="1769707"/>
            <a:ext cx="4256769" cy="1470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441523"/>
            <a:ext cx="5513614" cy="1752451"/>
          </a:xfrm>
        </p:spPr>
        <p:txBody>
          <a:bodyPr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532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1" y="3429000"/>
            <a:ext cx="5369982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Ubuntu Light" charset="0"/>
              </a:rPr>
              <a:t>Click to edit Master text styles</a:t>
            </a:r>
          </a:p>
          <a:p>
            <a:pPr lvl="1"/>
            <a:r>
              <a:rPr lang="en-US">
                <a:sym typeface="Ubuntu Light" charset="0"/>
              </a:rPr>
              <a:t>Second level</a:t>
            </a:r>
          </a:p>
          <a:p>
            <a:pPr lvl="2"/>
            <a:r>
              <a:rPr lang="en-US">
                <a:sym typeface="Ubuntu Light" charset="0"/>
              </a:rPr>
              <a:t>Third level</a:t>
            </a:r>
          </a:p>
          <a:p>
            <a:pPr lvl="3"/>
            <a:r>
              <a:rPr lang="en-US">
                <a:sym typeface="Ubuntu Light" charset="0"/>
              </a:rPr>
              <a:t>Fourth level</a:t>
            </a:r>
          </a:p>
          <a:p>
            <a:pPr lvl="4"/>
            <a:r>
              <a:rPr lang="en-US">
                <a:sym typeface="Ubuntu Light" charset="0"/>
              </a:rPr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0" y="1618942"/>
            <a:ext cx="5369982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Ubuntu Light" charset="0"/>
              </a:rPr>
              <a:t>Click to edit Master title style</a:t>
            </a:r>
          </a:p>
        </p:txBody>
      </p:sp>
      <p:sp>
        <p:nvSpPr>
          <p:cNvPr id="102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109923" y="6446157"/>
            <a:ext cx="4840849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 spc="20">
                <a:solidFill>
                  <a:schemeClr val="bg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fld id="{F4B88F72-1EA4-FE40-A5CA-BD0111E6622B}" type="slidenum">
              <a:rPr lang="en-US" smtClean="0"/>
              <a:pPr algn="r"/>
              <a:t>‹#›</a:t>
            </a:fld>
            <a:r>
              <a:rPr lang="en-US"/>
              <a:t> </a:t>
            </a:r>
            <a:endParaRPr lang="en-US">
              <a:latin typeface="Ubuntu"/>
              <a:cs typeface="Ubuntu"/>
            </a:endParaRP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18B5A0D2-F1A4-9D0D-5A81-584ABFF12BB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09011" y="203013"/>
            <a:ext cx="3984859" cy="12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1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spc="-100">
          <a:solidFill>
            <a:schemeClr val="bg1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000" spc="-50">
          <a:solidFill>
            <a:schemeClr val="bg1"/>
          </a:solidFill>
          <a:latin typeface="+mn-lt"/>
          <a:ea typeface="+mn-ea"/>
          <a:cs typeface="+mn-cs"/>
          <a:sym typeface="Ubuntu Light" charset="0"/>
        </a:defRPr>
      </a:lvl1pPr>
      <a:lvl2pPr marL="522288" indent="-20002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000" spc="-50">
          <a:solidFill>
            <a:schemeClr val="bg1"/>
          </a:solidFill>
          <a:latin typeface="+mn-lt"/>
          <a:ea typeface="+mn-ea"/>
          <a:cs typeface="+mn-cs"/>
          <a:sym typeface="Ubuntu Light" charset="0"/>
        </a:defRPr>
      </a:lvl2pPr>
      <a:lvl3pPr marL="803275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000" spc="-50">
          <a:solidFill>
            <a:schemeClr val="bg1"/>
          </a:solidFill>
          <a:latin typeface="+mn-lt"/>
          <a:ea typeface="+mn-ea"/>
          <a:cs typeface="+mn-cs"/>
          <a:sym typeface="Ubuntu Light" charset="0"/>
        </a:defRPr>
      </a:lvl3pPr>
      <a:lvl4pPr marL="1123950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000" spc="-50">
          <a:solidFill>
            <a:schemeClr val="bg1"/>
          </a:solidFill>
          <a:latin typeface="+mn-lt"/>
          <a:ea typeface="+mn-ea"/>
          <a:cs typeface="+mn-cs"/>
          <a:sym typeface="Ubuntu Light" charset="0"/>
        </a:defRPr>
      </a:lvl4pPr>
      <a:lvl5pPr marL="1446213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000" spc="-50">
          <a:solidFill>
            <a:schemeClr val="bg1"/>
          </a:solidFill>
          <a:latin typeface="+mn-lt"/>
          <a:ea typeface="+mn-ea"/>
          <a:cs typeface="+mn-cs"/>
          <a:sym typeface="Ubuntu Light" charset="0"/>
        </a:defRPr>
      </a:lvl5pPr>
      <a:lvl6pPr marL="32145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64291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96437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128582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D5BF3-FB00-A628-9CE3-1A37C1E3B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693E-A5E2-5854-98C6-5E2E17091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029" y="1452510"/>
            <a:ext cx="4256769" cy="1470049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NZ" sz="3000" dirty="0">
                <a:solidFill>
                  <a:schemeClr val="tx2"/>
                </a:solidFill>
                <a:latin typeface="Ubuntu Bold" panose="020B0804030602030204" pitchFamily="34" charset="0"/>
              </a:rPr>
              <a:t>STATEMENT OF STRATEGIC DIRECTION</a:t>
            </a:r>
            <a:br>
              <a:rPr lang="en-NZ" sz="3000" dirty="0">
                <a:solidFill>
                  <a:schemeClr val="tx2"/>
                </a:solidFill>
                <a:latin typeface="Ubuntu Bold" panose="020B0804030602030204" pitchFamily="34" charset="0"/>
              </a:rPr>
            </a:br>
            <a:r>
              <a:rPr lang="en-NZ" sz="3000" dirty="0">
                <a:solidFill>
                  <a:schemeClr val="tx2"/>
                </a:solidFill>
                <a:latin typeface="+mn-lt"/>
              </a:rPr>
              <a:t>2025-2035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0A68F-414E-FE33-EC2B-02A38AC366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88F72-1EA4-FE40-A5CA-BD0111E6622B}" type="slidenum">
              <a:rPr kumimoji="0" lang="en-US" sz="9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charset="0"/>
                <a:ea typeface="MS PGothic" charset="0"/>
                <a:sym typeface="Ubuntu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r>
              <a:rPr kumimoji="0" lang="en-US" sz="900" b="0" i="0" u="none" strike="noStrike" kern="1200" cap="none" spc="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charset="0"/>
                <a:ea typeface="MS PGothic" charset="0"/>
                <a:sym typeface="Ubuntu" charset="0"/>
              </a:rPr>
              <a:t> </a:t>
            </a:r>
            <a:endParaRPr kumimoji="0" lang="en-US" sz="900" b="1" i="0" u="none" strike="noStrike" kern="1200" cap="none" spc="2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MS PGothic" charset="0"/>
              <a:cs typeface="Helvetica Neue"/>
              <a:sym typeface="Ubuntu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209C9E-9452-F177-A909-CCB9F7269ADE}"/>
              </a:ext>
            </a:extLst>
          </p:cNvPr>
          <p:cNvSpPr txBox="1">
            <a:spLocks/>
          </p:cNvSpPr>
          <p:nvPr/>
        </p:nvSpPr>
        <p:spPr bwMode="auto">
          <a:xfrm>
            <a:off x="475029" y="2675916"/>
            <a:ext cx="3658821" cy="14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spc="-100">
                <a:solidFill>
                  <a:schemeClr val="tx1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100" b="0" i="0" u="none" strike="noStrike" kern="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 Bold" panose="020B0804030602030204" pitchFamily="34" charset="0"/>
                <a:sym typeface="Ubuntu Light" charset="0"/>
              </a:rPr>
              <a:t>PURPOSE</a:t>
            </a:r>
            <a:br>
              <a:rPr kumimoji="0" lang="en-NZ" sz="3000" b="0" i="0" u="none" strike="noStrike" kern="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 Bold" panose="020B0804030602030204" pitchFamily="34" charset="0"/>
                <a:sym typeface="Ubuntu Light" charset="0"/>
              </a:rPr>
            </a:br>
            <a:r>
              <a:rPr kumimoji="0" lang="en-US" sz="2500" b="0" i="0" u="none" strike="noStrike" kern="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 Light"/>
                <a:sym typeface="Ubuntu Light" charset="0"/>
              </a:rPr>
              <a:t>To enrich the lives of people with an intellectual disability through sport.</a:t>
            </a:r>
            <a:endParaRPr kumimoji="0" lang="en-NZ" sz="2500" b="0" i="0" u="none" strike="noStrike" kern="0" cap="none" spc="-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 Light"/>
              <a:sym typeface="Ubuntu Ligh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01482-2EF2-C3F4-BB93-493669539AA7}"/>
              </a:ext>
            </a:extLst>
          </p:cNvPr>
          <p:cNvSpPr txBox="1"/>
          <p:nvPr/>
        </p:nvSpPr>
        <p:spPr>
          <a:xfrm>
            <a:off x="4210679" y="4880295"/>
            <a:ext cx="1681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Inclusion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654F25-4820-2734-AA0E-E56226CF180D}"/>
              </a:ext>
            </a:extLst>
          </p:cNvPr>
          <p:cNvSpPr txBox="1"/>
          <p:nvPr/>
        </p:nvSpPr>
        <p:spPr>
          <a:xfrm>
            <a:off x="5736194" y="4880295"/>
            <a:ext cx="1681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Courage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18857A-A803-8D3F-811E-CE16D0D1AFF9}"/>
              </a:ext>
            </a:extLst>
          </p:cNvPr>
          <p:cNvSpPr txBox="1"/>
          <p:nvPr/>
        </p:nvSpPr>
        <p:spPr>
          <a:xfrm>
            <a:off x="7261709" y="4880295"/>
            <a:ext cx="1681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Respect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FA13DF-0CD1-237C-CCD8-E9B69D512F23}"/>
              </a:ext>
            </a:extLst>
          </p:cNvPr>
          <p:cNvSpPr txBox="1"/>
          <p:nvPr/>
        </p:nvSpPr>
        <p:spPr>
          <a:xfrm>
            <a:off x="8787224" y="4880295"/>
            <a:ext cx="1681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Integrity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45E6A1-3F84-AD9A-8D6E-A70B8CF911EB}"/>
              </a:ext>
            </a:extLst>
          </p:cNvPr>
          <p:cNvSpPr txBox="1"/>
          <p:nvPr/>
        </p:nvSpPr>
        <p:spPr>
          <a:xfrm>
            <a:off x="10312737" y="4880295"/>
            <a:ext cx="1681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Excellence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CB91E9D-ED46-7229-9710-A4E5326F5893}"/>
              </a:ext>
            </a:extLst>
          </p:cNvPr>
          <p:cNvSpPr txBox="1">
            <a:spLocks/>
          </p:cNvSpPr>
          <p:nvPr/>
        </p:nvSpPr>
        <p:spPr bwMode="auto">
          <a:xfrm>
            <a:off x="6427757" y="285621"/>
            <a:ext cx="2136908" cy="37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000" spc="-50">
                <a:solidFill>
                  <a:schemeClr val="bg1"/>
                </a:solidFill>
                <a:latin typeface="+mn-lt"/>
                <a:ea typeface="+mn-ea"/>
                <a:cs typeface="+mn-cs"/>
                <a:sym typeface="Ubuntu Light" charset="0"/>
              </a:defRPr>
            </a:lvl1pPr>
            <a:lvl2pPr marL="321457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000" spc="-50">
                <a:solidFill>
                  <a:schemeClr val="bg1"/>
                </a:solidFill>
                <a:latin typeface="+mn-lt"/>
                <a:ea typeface="+mn-ea"/>
                <a:cs typeface="+mn-cs"/>
                <a:sym typeface="Ubuntu Light" charset="0"/>
              </a:defRPr>
            </a:lvl2pPr>
            <a:lvl3pPr marL="642915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000" spc="-50">
                <a:solidFill>
                  <a:schemeClr val="bg1"/>
                </a:solidFill>
                <a:latin typeface="+mn-lt"/>
                <a:ea typeface="+mn-ea"/>
                <a:cs typeface="+mn-cs"/>
                <a:sym typeface="Ubuntu Light" charset="0"/>
              </a:defRPr>
            </a:lvl3pPr>
            <a:lvl4pPr marL="964372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000" spc="-50">
                <a:solidFill>
                  <a:schemeClr val="bg1"/>
                </a:solidFill>
                <a:latin typeface="+mn-lt"/>
                <a:ea typeface="+mn-ea"/>
                <a:cs typeface="+mn-cs"/>
                <a:sym typeface="Ubuntu Light" charset="0"/>
              </a:defRPr>
            </a:lvl4pPr>
            <a:lvl5pPr marL="1285829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000" spc="-50">
                <a:solidFill>
                  <a:schemeClr val="bg1"/>
                </a:solidFill>
                <a:latin typeface="+mn-lt"/>
                <a:ea typeface="+mn-ea"/>
                <a:cs typeface="+mn-cs"/>
                <a:sym typeface="Ubuntu Light" charset="0"/>
              </a:defRPr>
            </a:lvl5pPr>
            <a:lvl6pPr marL="1607287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500">
                <a:solidFill>
                  <a:srgbClr val="FEFDD5"/>
                </a:solidFill>
                <a:latin typeface="+mn-lt"/>
                <a:ea typeface="+mn-ea"/>
                <a:cs typeface="+mn-cs"/>
                <a:sym typeface="Ubuntu Light" charset="0"/>
              </a:defRPr>
            </a:lvl6pPr>
            <a:lvl7pPr marL="1928744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500">
                <a:solidFill>
                  <a:srgbClr val="FEFDD5"/>
                </a:solidFill>
                <a:latin typeface="+mn-lt"/>
                <a:ea typeface="+mn-ea"/>
                <a:cs typeface="+mn-cs"/>
                <a:sym typeface="Ubuntu Light" charset="0"/>
              </a:defRPr>
            </a:lvl7pPr>
            <a:lvl8pPr marL="2250201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500">
                <a:solidFill>
                  <a:srgbClr val="FEFDD5"/>
                </a:solidFill>
                <a:latin typeface="+mn-lt"/>
                <a:ea typeface="+mn-ea"/>
                <a:cs typeface="+mn-cs"/>
                <a:sym typeface="Ubuntu Light" charset="0"/>
              </a:defRPr>
            </a:lvl8pPr>
            <a:lvl9pPr marL="2571659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500">
                <a:solidFill>
                  <a:srgbClr val="FEFDD5"/>
                </a:solidFill>
                <a:latin typeface="+mn-lt"/>
                <a:ea typeface="+mn-ea"/>
                <a:cs typeface="+mn-cs"/>
                <a:sym typeface="Ubuntu Light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0" i="0" u="none" strike="noStrike" kern="0" cap="none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  <a:sym typeface="Ubuntu Light" charset="0"/>
              </a:rPr>
              <a:t>VISION</a:t>
            </a:r>
            <a:endParaRPr kumimoji="0" lang="en-NZ" sz="2400" b="0" i="0" u="none" strike="noStrike" kern="0" cap="none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Bold" panose="020B0804030602030204" pitchFamily="34" charset="0"/>
              <a:sym typeface="Ubuntu Light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0842DE7-3F52-59FD-9CEE-3E7E69D26104}"/>
              </a:ext>
            </a:extLst>
          </p:cNvPr>
          <p:cNvSpPr txBox="1">
            <a:spLocks/>
          </p:cNvSpPr>
          <p:nvPr/>
        </p:nvSpPr>
        <p:spPr bwMode="auto">
          <a:xfrm>
            <a:off x="6425142" y="621413"/>
            <a:ext cx="4256769" cy="88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spc="-100">
                <a:solidFill>
                  <a:schemeClr val="tx1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-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  <a:sym typeface="Ubuntu Light" charset="0"/>
              </a:rPr>
              <a:t>Lifelong participation in sport.</a:t>
            </a:r>
            <a:endParaRPr kumimoji="0" lang="en-NZ" sz="2500" b="0" i="0" u="none" strike="noStrike" kern="0" cap="none" spc="-1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/>
              <a:sym typeface="Ubuntu Light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0A21D58-6D8E-7795-F522-8F5E2358D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8758" y="1811777"/>
            <a:ext cx="2136908" cy="37891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NZ" sz="1000">
                <a:latin typeface="Ubuntu Bold" panose="020B0804030602030204" pitchFamily="34" charset="0"/>
              </a:rPr>
              <a:t>OUTCOMES</a:t>
            </a:r>
            <a:endParaRPr lang="en-NZ" sz="2400">
              <a:latin typeface="Ubuntu Bold" panose="020B08040306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4B9124-DDFA-F714-B043-DE9AC1BC63F2}"/>
              </a:ext>
            </a:extLst>
          </p:cNvPr>
          <p:cNvSpPr txBox="1"/>
          <p:nvPr/>
        </p:nvSpPr>
        <p:spPr>
          <a:xfrm>
            <a:off x="5764999" y="2258267"/>
            <a:ext cx="1956994" cy="114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Increased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Participation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  <a:t>Increased participation in sport by people with an intellectual disability.</a:t>
            </a:r>
            <a:endParaRPr kumimoji="0" lang="en-N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8A83F3-413C-8349-CBC7-03A51E72E86A}"/>
              </a:ext>
            </a:extLst>
          </p:cNvPr>
          <p:cNvSpPr txBox="1"/>
          <p:nvPr/>
        </p:nvSpPr>
        <p:spPr>
          <a:xfrm>
            <a:off x="7795223" y="2266967"/>
            <a:ext cx="1956994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Strengthen Sport Pathways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  <a:t>Lifelong, inclusive, accessible and safe sport pathways offering more participation opportunities.</a:t>
            </a:r>
            <a:endParaRPr kumimoji="0" lang="en-NZ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9745B1-2172-560B-EC16-A4103D551A3F}"/>
              </a:ext>
            </a:extLst>
          </p:cNvPr>
          <p:cNvSpPr txBox="1"/>
          <p:nvPr/>
        </p:nvSpPr>
        <p:spPr>
          <a:xfrm>
            <a:off x="9825447" y="2266966"/>
            <a:ext cx="2012224" cy="114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SONZ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Capability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  <a:t>SONZ is a resilient and respected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  <a:t>organisation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  <a:t> with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  <a:t>a strong brand and high profile.</a:t>
            </a:r>
            <a:endParaRPr kumimoji="0" lang="en-NZ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683BD2F-C960-B5BC-6D24-A6FDC42071CE}"/>
              </a:ext>
            </a:extLst>
          </p:cNvPr>
          <p:cNvSpPr txBox="1">
            <a:spLocks/>
          </p:cNvSpPr>
          <p:nvPr/>
        </p:nvSpPr>
        <p:spPr bwMode="auto">
          <a:xfrm>
            <a:off x="4288234" y="4209255"/>
            <a:ext cx="2136908" cy="37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mv="urn:schemas-microsoft-com:mac:vml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000" spc="-50">
                <a:solidFill>
                  <a:schemeClr val="bg1"/>
                </a:solidFill>
                <a:latin typeface="+mn-lt"/>
                <a:ea typeface="+mn-ea"/>
                <a:cs typeface="+mn-cs"/>
                <a:sym typeface="Ubuntu Light" charset="0"/>
              </a:defRPr>
            </a:lvl1pPr>
            <a:lvl2pPr marL="321457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000" spc="-50">
                <a:solidFill>
                  <a:schemeClr val="bg1"/>
                </a:solidFill>
                <a:latin typeface="+mn-lt"/>
                <a:ea typeface="+mn-ea"/>
                <a:cs typeface="+mn-cs"/>
                <a:sym typeface="Ubuntu Light" charset="0"/>
              </a:defRPr>
            </a:lvl2pPr>
            <a:lvl3pPr marL="642915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000" spc="-50">
                <a:solidFill>
                  <a:schemeClr val="bg1"/>
                </a:solidFill>
                <a:latin typeface="+mn-lt"/>
                <a:ea typeface="+mn-ea"/>
                <a:cs typeface="+mn-cs"/>
                <a:sym typeface="Ubuntu Light" charset="0"/>
              </a:defRPr>
            </a:lvl3pPr>
            <a:lvl4pPr marL="964372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000" spc="-50">
                <a:solidFill>
                  <a:schemeClr val="bg1"/>
                </a:solidFill>
                <a:latin typeface="+mn-lt"/>
                <a:ea typeface="+mn-ea"/>
                <a:cs typeface="+mn-cs"/>
                <a:sym typeface="Ubuntu Light" charset="0"/>
              </a:defRPr>
            </a:lvl4pPr>
            <a:lvl5pPr marL="1285829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000" spc="-50">
                <a:solidFill>
                  <a:schemeClr val="bg1"/>
                </a:solidFill>
                <a:latin typeface="+mn-lt"/>
                <a:ea typeface="+mn-ea"/>
                <a:cs typeface="+mn-cs"/>
                <a:sym typeface="Ubuntu Light" charset="0"/>
              </a:defRPr>
            </a:lvl5pPr>
            <a:lvl6pPr marL="1607287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500">
                <a:solidFill>
                  <a:srgbClr val="FEFDD5"/>
                </a:solidFill>
                <a:latin typeface="+mn-lt"/>
                <a:ea typeface="+mn-ea"/>
                <a:cs typeface="+mn-cs"/>
                <a:sym typeface="Ubuntu Light" charset="0"/>
              </a:defRPr>
            </a:lvl6pPr>
            <a:lvl7pPr marL="1928744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500">
                <a:solidFill>
                  <a:srgbClr val="FEFDD5"/>
                </a:solidFill>
                <a:latin typeface="+mn-lt"/>
                <a:ea typeface="+mn-ea"/>
                <a:cs typeface="+mn-cs"/>
                <a:sym typeface="Ubuntu Light" charset="0"/>
              </a:defRPr>
            </a:lvl7pPr>
            <a:lvl8pPr marL="2250201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500">
                <a:solidFill>
                  <a:srgbClr val="FEFDD5"/>
                </a:solidFill>
                <a:latin typeface="+mn-lt"/>
                <a:ea typeface="+mn-ea"/>
                <a:cs typeface="+mn-cs"/>
                <a:sym typeface="Ubuntu Light" charset="0"/>
              </a:defRPr>
            </a:lvl8pPr>
            <a:lvl9pPr marL="2571659" indent="0" algn="ctr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500">
                <a:solidFill>
                  <a:srgbClr val="FEFDD5"/>
                </a:solidFill>
                <a:latin typeface="+mn-lt"/>
                <a:ea typeface="+mn-ea"/>
                <a:cs typeface="+mn-cs"/>
                <a:sym typeface="Ubuntu Light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0" i="0" u="none" strike="noStrike" kern="0" cap="none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  <a:sym typeface="Ubuntu Light" charset="0"/>
              </a:rPr>
              <a:t>VALUES</a:t>
            </a:r>
            <a:endParaRPr kumimoji="0" lang="en-NZ" sz="2400" b="0" i="0" u="none" strike="noStrike" kern="0" cap="none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Bold" panose="020B0804030602030204" pitchFamily="34" charset="0"/>
              <a:sym typeface="Ubuntu Ligh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48096-E587-B7AE-2830-82BB8EBA22B2}"/>
              </a:ext>
            </a:extLst>
          </p:cNvPr>
          <p:cNvSpPr txBox="1"/>
          <p:nvPr/>
        </p:nvSpPr>
        <p:spPr>
          <a:xfrm>
            <a:off x="4210679" y="5233973"/>
            <a:ext cx="15255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r>
              <a:rPr lang="en-US" sz="1000" dirty="0">
                <a:solidFill>
                  <a:srgbClr val="FFFFFF"/>
                </a:solidFill>
              </a:rPr>
              <a:t>We pursue diversity, value differences and celebrate success.</a:t>
            </a:r>
            <a:endParaRPr lang="en-NZ" sz="10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2BAA5-BC3E-21A8-19EC-68298D0EA7B9}"/>
              </a:ext>
            </a:extLst>
          </p:cNvPr>
          <p:cNvSpPr txBox="1"/>
          <p:nvPr/>
        </p:nvSpPr>
        <p:spPr>
          <a:xfrm>
            <a:off x="5726782" y="5237667"/>
            <a:ext cx="15255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r>
              <a:rPr lang="en-US" sz="1000" dirty="0">
                <a:solidFill>
                  <a:srgbClr val="FFFFFF"/>
                </a:solidFill>
              </a:rPr>
              <a:t>We are brave in our actions, embrace challenge and champion leadership.</a:t>
            </a:r>
            <a:endParaRPr lang="en-NZ" sz="10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8919-26AA-F476-26E2-4D0FB0D5A09D}"/>
              </a:ext>
            </a:extLst>
          </p:cNvPr>
          <p:cNvSpPr txBox="1"/>
          <p:nvPr/>
        </p:nvSpPr>
        <p:spPr>
          <a:xfrm>
            <a:off x="7246972" y="5233973"/>
            <a:ext cx="15255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r>
              <a:rPr lang="en-US" sz="1000" dirty="0">
                <a:solidFill>
                  <a:srgbClr val="FFFFFF"/>
                </a:solidFill>
              </a:rPr>
              <a:t>We own the impact of our actions, listen with empathy and treat everyone with dignity.</a:t>
            </a:r>
            <a:endParaRPr lang="en-NZ" sz="10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4AFF7B-856B-A259-DD0D-CC8DFE9F098C}"/>
              </a:ext>
            </a:extLst>
          </p:cNvPr>
          <p:cNvSpPr txBox="1"/>
          <p:nvPr/>
        </p:nvSpPr>
        <p:spPr>
          <a:xfrm>
            <a:off x="8780610" y="5237667"/>
            <a:ext cx="1603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r>
              <a:rPr lang="en-US" sz="1000" dirty="0">
                <a:solidFill>
                  <a:srgbClr val="FFFFFF"/>
                </a:solidFill>
              </a:rPr>
              <a:t>We are honest, dedicated and accountable everywhere, every time.</a:t>
            </a:r>
            <a:endParaRPr lang="en-NZ" sz="10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76189-39AE-DA9F-B7C4-238903D007A1}"/>
              </a:ext>
            </a:extLst>
          </p:cNvPr>
          <p:cNvSpPr txBox="1"/>
          <p:nvPr/>
        </p:nvSpPr>
        <p:spPr>
          <a:xfrm>
            <a:off x="10383686" y="5233625"/>
            <a:ext cx="16814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r>
              <a:rPr lang="en-US" sz="1000" dirty="0">
                <a:solidFill>
                  <a:srgbClr val="FFFFFF"/>
                </a:solidFill>
              </a:rPr>
              <a:t>Excellent by choice not chance. We set high standards, continuously improve and strive to be our best every day</a:t>
            </a:r>
            <a:endParaRPr lang="en-NZ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F073C-D2DC-3338-38DB-C194AF4F8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73B61-20B1-28A3-950A-96962033D1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88F72-1EA4-FE40-A5CA-BD0111E6622B}" type="slidenum">
              <a:rPr kumimoji="0" lang="en-US" sz="9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charset="0"/>
                <a:ea typeface="MS PGothic" charset="0"/>
                <a:sym typeface="Ubuntu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900" b="0" i="0" u="none" strike="noStrike" kern="1200" cap="none" spc="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charset="0"/>
                <a:ea typeface="MS PGothic" charset="0"/>
                <a:sym typeface="Ubuntu" charset="0"/>
              </a:rPr>
              <a:t> </a:t>
            </a:r>
            <a:endParaRPr kumimoji="0" lang="en-US" sz="900" b="1" i="0" u="none" strike="noStrike" kern="1200" cap="none" spc="2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MS PGothic" charset="0"/>
              <a:cs typeface="Helvetica Neue"/>
              <a:sym typeface="Ubuntu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CE7D3-E8B7-815E-7ADA-1ABD7C319F96}"/>
              </a:ext>
            </a:extLst>
          </p:cNvPr>
          <p:cNvSpPr txBox="1"/>
          <p:nvPr/>
        </p:nvSpPr>
        <p:spPr>
          <a:xfrm>
            <a:off x="6121315" y="1029600"/>
            <a:ext cx="2472530" cy="1395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Inclusion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  <a:t>We pursue diversity, value differences and celebrate success.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A3C75-4B36-65D9-E190-0D01F4FC1D79}"/>
              </a:ext>
            </a:extLst>
          </p:cNvPr>
          <p:cNvSpPr txBox="1"/>
          <p:nvPr/>
        </p:nvSpPr>
        <p:spPr>
          <a:xfrm>
            <a:off x="9060339" y="1029600"/>
            <a:ext cx="2723989" cy="1395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Courage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  <a:t>We are brave in our actions, embrace challenge and champion leadership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FB133-0050-3F7A-F8DC-A4D0DE728FB7}"/>
              </a:ext>
            </a:extLst>
          </p:cNvPr>
          <p:cNvSpPr txBox="1"/>
          <p:nvPr/>
        </p:nvSpPr>
        <p:spPr>
          <a:xfrm>
            <a:off x="6121315" y="2706211"/>
            <a:ext cx="2289650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Respect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  <a:t>We own the impact of our actions, listen with empathy and treat everyone with dignity.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0AB36A-95FC-F674-CAD2-3103C7A1841A}"/>
              </a:ext>
            </a:extLst>
          </p:cNvPr>
          <p:cNvSpPr txBox="1"/>
          <p:nvPr/>
        </p:nvSpPr>
        <p:spPr>
          <a:xfrm>
            <a:off x="9060340" y="2706211"/>
            <a:ext cx="2723990" cy="1395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Integrity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  <a:t>We are honest, dedicated and accountable everywhere, every time.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443A9-5DB0-CA78-9149-FD0DC2CE2E97}"/>
              </a:ext>
            </a:extLst>
          </p:cNvPr>
          <p:cNvSpPr txBox="1"/>
          <p:nvPr/>
        </p:nvSpPr>
        <p:spPr>
          <a:xfrm>
            <a:off x="6121314" y="4531174"/>
            <a:ext cx="4348566" cy="1395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 panose="020B0804030602030204" pitchFamily="34" charset="0"/>
              </a:rPr>
              <a:t>Excellence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  <a:t>Excellent by choice not chance.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Light"/>
              </a:rPr>
              <a:t>We set high standards, continuously improve and strive to be our best every day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Ligh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F11527B-04EB-20A0-0D6F-CF15B74258A4}"/>
              </a:ext>
            </a:extLst>
          </p:cNvPr>
          <p:cNvSpPr txBox="1">
            <a:spLocks/>
          </p:cNvSpPr>
          <p:nvPr/>
        </p:nvSpPr>
        <p:spPr bwMode="auto">
          <a:xfrm>
            <a:off x="475029" y="1452510"/>
            <a:ext cx="4256769" cy="14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mv="urn:schemas-microsoft-com:mac:vml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spc="-100">
                <a:solidFill>
                  <a:schemeClr val="tx1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0" i="0" u="none" strike="noStrike" kern="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 Bold" panose="020B0804030602030204" pitchFamily="34" charset="0"/>
                <a:sym typeface="Ubuntu Light" charset="0"/>
              </a:rPr>
              <a:t>STATEMENT OF STRATEGIC DIRECTION</a:t>
            </a:r>
            <a:br>
              <a:rPr kumimoji="0" lang="en-NZ" sz="3000" b="0" i="0" u="none" strike="noStrike" kern="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 Bold" panose="020B0804030602030204" pitchFamily="34" charset="0"/>
                <a:sym typeface="Ubuntu Light" charset="0"/>
              </a:rPr>
            </a:br>
            <a:r>
              <a:rPr kumimoji="0" lang="en-NZ" sz="3000" b="0" i="0" u="none" strike="noStrike" kern="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 Light"/>
                <a:sym typeface="Ubuntu Light" charset="0"/>
              </a:rPr>
              <a:t>2025-2035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6D4A5-6620-1880-08C4-6611075D2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31" y="1372123"/>
            <a:ext cx="4546667" cy="1470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A01096-6926-ECF0-610B-9AF9FC66F6AD}"/>
              </a:ext>
            </a:extLst>
          </p:cNvPr>
          <p:cNvSpPr txBox="1"/>
          <p:nvPr/>
        </p:nvSpPr>
        <p:spPr>
          <a:xfrm>
            <a:off x="475029" y="1965009"/>
            <a:ext cx="36092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 Bold" panose="020B0804030602030204" pitchFamily="34" charset="0"/>
              </a:rPr>
              <a:t>OUR VALUES</a:t>
            </a:r>
            <a:endParaRPr kumimoji="0" lang="en-NZ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20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_AP_Presentation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NZ-Strat-TEMPLATE-JUL25-FA" id="{E1AE26BA-6246-4922-A1C2-B210994D0777}" vid="{3EA195C3-26F5-4C76-9037-50EC7ADC9C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42A60F9743D146A7038B1EC6B2CCE6" ma:contentTypeVersion="23" ma:contentTypeDescription="Create a new document." ma:contentTypeScope="" ma:versionID="ea21ed27648463f4c9775404c68f3f75">
  <xsd:schema xmlns:xsd="http://www.w3.org/2001/XMLSchema" xmlns:xs="http://www.w3.org/2001/XMLSchema" xmlns:p="http://schemas.microsoft.com/office/2006/metadata/properties" xmlns:ns2="ec4f9bde-dfd0-4317-b360-b82e07088987" xmlns:ns3="526073db-ccf8-46bc-8969-375cbbf1d8bf" targetNamespace="http://schemas.microsoft.com/office/2006/metadata/properties" ma:root="true" ma:fieldsID="51d8952842a5608a0069bb0acd4f4972" ns2:_="" ns3:_="">
    <xsd:import namespace="ec4f9bde-dfd0-4317-b360-b82e07088987"/>
    <xsd:import namespace="526073db-ccf8-46bc-8969-375cbbf1d8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Notes" minOccurs="0"/>
                <xsd:element ref="ns2:MediaServiceSearchProperties" minOccurs="0"/>
                <xsd:element ref="ns2:PaulasNotes" minOccurs="0"/>
                <xsd:element ref="ns2:MediaServiceBillingMetadata" minOccurs="0"/>
                <xsd:element ref="ns2:Whatisinfol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f9bde-dfd0-4317-b360-b82e07088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68ab91-d2fd-4213-83e8-d46f12ac38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Notes" ma:index="25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aulasNotes" ma:index="27" nillable="true" ma:displayName="Paula's Notes" ma:format="Dropdown" ma:internalName="PaulasNotes">
      <xsd:simpleType>
        <xsd:restriction base="dms:Text">
          <xsd:maxLength value="255"/>
        </xsd:restriction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  <xsd:element name="Whatisinfolder" ma:index="29" nillable="true" ma:displayName="What is in folder" ma:format="Dropdown" ma:internalName="Whatisinfolder">
      <xsd:simpleType>
        <xsd:restriction base="dms:Choice">
          <xsd:enumeration value="EMF Form"/>
          <xsd:enumeration value="Entries Due"/>
          <xsd:enumeration value="Entries IN"/>
          <xsd:enumeration value="COMPLETE"/>
          <xsd:enumeration value="Have a g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073db-ccf8-46bc-8969-375cbbf1d8b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cfc488f-60e2-41d7-9c20-7539c00bf65f}" ma:internalName="TaxCatchAll" ma:showField="CatchAllData" ma:web="526073db-ccf8-46bc-8969-375cbbf1d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4f9bde-dfd0-4317-b360-b82e07088987">
      <Terms xmlns="http://schemas.microsoft.com/office/infopath/2007/PartnerControls"/>
    </lcf76f155ced4ddcb4097134ff3c332f>
    <TaxCatchAll xmlns="526073db-ccf8-46bc-8969-375cbbf1d8bf" xsi:nil="true"/>
    <Notes xmlns="ec4f9bde-dfd0-4317-b360-b82e07088987" xsi:nil="true"/>
    <PaulasNotes xmlns="ec4f9bde-dfd0-4317-b360-b82e07088987" xsi:nil="true"/>
    <Whatisinfolder xmlns="ec4f9bde-dfd0-4317-b360-b82e0708898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F68E61-1942-4F5E-ACCE-D8DA96AEA0C8}"/>
</file>

<file path=customXml/itemProps2.xml><?xml version="1.0" encoding="utf-8"?>
<ds:datastoreItem xmlns:ds="http://schemas.openxmlformats.org/officeDocument/2006/customXml" ds:itemID="{5AEDD7BE-27B5-45D1-82B6-E0608A656AC0}">
  <ds:schemaRefs>
    <ds:schemaRef ds:uri="http://schemas.microsoft.com/office/2006/metadata/properties"/>
    <ds:schemaRef ds:uri="http://schemas.microsoft.com/office/infopath/2007/PartnerControls"/>
    <ds:schemaRef ds:uri="ec4f9bde-dfd0-4317-b360-b82e07088987"/>
    <ds:schemaRef ds:uri="526073db-ccf8-46bc-8969-375cbbf1d8bf"/>
  </ds:schemaRefs>
</ds:datastoreItem>
</file>

<file path=customXml/itemProps3.xml><?xml version="1.0" encoding="utf-8"?>
<ds:datastoreItem xmlns:ds="http://schemas.openxmlformats.org/officeDocument/2006/customXml" ds:itemID="{B820B9D6-77B9-4F01-A02C-72487D6191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356</Words>
  <Application>Microsoft Office PowerPoint</Application>
  <PresentationFormat>Widescreen</PresentationFormat>
  <Paragraphs>49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Avenir Next LT Pro</vt:lpstr>
      <vt:lpstr>Calibri</vt:lpstr>
      <vt:lpstr>Helvetica Neue</vt:lpstr>
      <vt:lpstr>Ubuntu</vt:lpstr>
      <vt:lpstr>Ubuntu Bold</vt:lpstr>
      <vt:lpstr>Ubuntu Light</vt:lpstr>
      <vt:lpstr>SO_AP_Presentation</vt:lpstr>
      <vt:lpstr>STATEMENT OF STRATEGIC DIRECTION 2025-2035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Liz Fitzgerald</dc:creator>
  <cp:lastModifiedBy>Fran Scholey</cp:lastModifiedBy>
  <cp:revision>3</cp:revision>
  <dcterms:created xsi:type="dcterms:W3CDTF">2025-08-06T02:37:25Z</dcterms:created>
  <dcterms:modified xsi:type="dcterms:W3CDTF">2025-08-11T20:43:08Z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0x010100D242A60F9743D146A7038B1EC6B2CCE6</vt:lpwstr>
  </property>
  <property fmtid="{D5CDD505-2E9C-101B-9397-08002B2CF9AE}" pid="3" name="MediaServiceImageTags">
    <vt:lpwstr/>
  </property>
</Properties>
</file>